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309" r:id="rId3"/>
    <p:sldId id="308" r:id="rId4"/>
    <p:sldId id="298" r:id="rId5"/>
    <p:sldId id="299" r:id="rId6"/>
    <p:sldId id="300" r:id="rId7"/>
    <p:sldId id="301" r:id="rId8"/>
    <p:sldId id="302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24A990-BD86-0780-C8E7-E0A06AC968FA}" name="Fatima Segoviano Perez" initials="FSP" userId="S::fsegoviano@ucdavis.edu::71401a5a-01b8-476c-935f-518adc4c38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907D"/>
    <a:srgbClr val="BC9A86"/>
    <a:srgbClr val="53443B"/>
    <a:srgbClr val="DEB69E"/>
    <a:srgbClr val="886F60"/>
    <a:srgbClr val="AD6944"/>
    <a:srgbClr val="CE7A53"/>
    <a:srgbClr val="EC8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1EC1F-591D-9544-A9AB-8AF6EBF0FF48}" v="257" dt="2022-04-13T23:39:35.749"/>
    <p1510:client id="{DD85ABFB-66F3-8B97-86ED-79E12FE9F4B8}" v="133" dt="2022-04-13T23:34:04.199"/>
    <p1510:client id="{E74F58CE-640E-5F5F-4B63-25D920042EAC}" v="701" dt="2022-04-13T23:23:06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EE1CA-67D5-CC41-B05B-4E39DF1D45BE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671867E-73EC-C741-8C90-4FD18181B0F5}">
      <dgm:prSet phldrT="[Text]" phldr="0" custT="1"/>
      <dgm:spPr>
        <a:solidFill>
          <a:schemeClr val="accent6"/>
        </a:solidFill>
      </dgm:spPr>
      <dgm:t>
        <a:bodyPr/>
        <a:lstStyle/>
        <a:p>
          <a:pPr rtl="0"/>
          <a:r>
            <a:rPr lang="en-US" sz="2200">
              <a:latin typeface="Arial"/>
            </a:rPr>
            <a:t>Interpretation of results</a:t>
          </a:r>
          <a:endParaRPr lang="en-US" sz="2200"/>
        </a:p>
      </dgm:t>
    </dgm:pt>
    <dgm:pt modelId="{261AD577-6E1C-6749-8A15-713FEF4065E9}" type="parTrans" cxnId="{5292794E-03AE-3846-A946-4DEA4020A02D}">
      <dgm:prSet/>
      <dgm:spPr/>
      <dgm:t>
        <a:bodyPr/>
        <a:lstStyle/>
        <a:p>
          <a:endParaRPr lang="en-US" sz="2200"/>
        </a:p>
      </dgm:t>
    </dgm:pt>
    <dgm:pt modelId="{DFC4E945-3F88-4349-A1A0-8AC22C75924A}" type="sibTrans" cxnId="{5292794E-03AE-3846-A946-4DEA4020A02D}">
      <dgm:prSet/>
      <dgm:spPr/>
      <dgm:t>
        <a:bodyPr/>
        <a:lstStyle/>
        <a:p>
          <a:endParaRPr lang="en-US" sz="2200"/>
        </a:p>
      </dgm:t>
    </dgm:pt>
    <dgm:pt modelId="{5CD8517B-F3D0-8B44-8C86-B3AD8D5071FB}">
      <dgm:prSet phldrT="[Text]" phldr="0" custT="1"/>
      <dgm:spPr>
        <a:solidFill>
          <a:schemeClr val="accent6"/>
        </a:solidFill>
      </dgm:spPr>
      <dgm:t>
        <a:bodyPr/>
        <a:lstStyle/>
        <a:p>
          <a:pPr rtl="0"/>
          <a:r>
            <a:rPr lang="en-US" sz="2200">
              <a:latin typeface="Arial"/>
            </a:rPr>
            <a:t>SGMA intergration</a:t>
          </a:r>
          <a:endParaRPr lang="en-US" sz="2200"/>
        </a:p>
      </dgm:t>
    </dgm:pt>
    <dgm:pt modelId="{F26062F3-37A4-5A40-9194-6421FFFD8D3F}" type="parTrans" cxnId="{89924819-03BF-004B-A037-C7550758175D}">
      <dgm:prSet/>
      <dgm:spPr/>
      <dgm:t>
        <a:bodyPr/>
        <a:lstStyle/>
        <a:p>
          <a:endParaRPr lang="en-US" sz="2200"/>
        </a:p>
      </dgm:t>
    </dgm:pt>
    <dgm:pt modelId="{5109CF2E-0CDF-A449-B0FE-87CD317714F6}" type="sibTrans" cxnId="{89924819-03BF-004B-A037-C7550758175D}">
      <dgm:prSet/>
      <dgm:spPr/>
      <dgm:t>
        <a:bodyPr/>
        <a:lstStyle/>
        <a:p>
          <a:endParaRPr lang="en-US" sz="2200"/>
        </a:p>
      </dgm:t>
    </dgm:pt>
    <dgm:pt modelId="{92CE0F69-FE3E-1E49-A558-98688FED592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200"/>
            <a:t>Final Report</a:t>
          </a:r>
        </a:p>
      </dgm:t>
    </dgm:pt>
    <dgm:pt modelId="{95F5CBC7-6930-CA4B-8749-3B992BC8DDF0}" type="parTrans" cxnId="{01A65D76-226F-3A40-8B20-3C8550F89C45}">
      <dgm:prSet/>
      <dgm:spPr/>
      <dgm:t>
        <a:bodyPr/>
        <a:lstStyle/>
        <a:p>
          <a:endParaRPr lang="en-US" sz="2200"/>
        </a:p>
      </dgm:t>
    </dgm:pt>
    <dgm:pt modelId="{4FABC72F-44CA-E84B-BF7E-2D9B09164D1E}" type="sibTrans" cxnId="{01A65D76-226F-3A40-8B20-3C8550F89C45}">
      <dgm:prSet/>
      <dgm:spPr/>
      <dgm:t>
        <a:bodyPr/>
        <a:lstStyle/>
        <a:p>
          <a:endParaRPr lang="en-US" sz="2200"/>
        </a:p>
      </dgm:t>
    </dgm:pt>
    <dgm:pt modelId="{DF277FF7-4E75-B047-B6EB-12B61ED527D6}">
      <dgm:prSet phldr="0" custT="1"/>
      <dgm:spPr>
        <a:solidFill>
          <a:schemeClr val="accent6"/>
        </a:solidFill>
      </dgm:spPr>
      <dgm:t>
        <a:bodyPr/>
        <a:lstStyle/>
        <a:p>
          <a:pPr rtl="0"/>
          <a:r>
            <a:rPr lang="en-US" sz="2200">
              <a:latin typeface="Arial"/>
            </a:rPr>
            <a:t>Final Presentation/Showcase</a:t>
          </a:r>
          <a:endParaRPr lang="en-US" sz="2200"/>
        </a:p>
      </dgm:t>
    </dgm:pt>
    <dgm:pt modelId="{BFFEE9D8-4BFF-9A49-A3C7-4613E70AFDEA}" type="parTrans" cxnId="{BFBFE6AD-65B8-4D45-AF10-A890F81F4ECF}">
      <dgm:prSet/>
      <dgm:spPr/>
      <dgm:t>
        <a:bodyPr/>
        <a:lstStyle/>
        <a:p>
          <a:endParaRPr lang="en-US" sz="2200"/>
        </a:p>
      </dgm:t>
    </dgm:pt>
    <dgm:pt modelId="{020E6DCC-39E2-F740-8941-D3953D404B58}" type="sibTrans" cxnId="{BFBFE6AD-65B8-4D45-AF10-A890F81F4ECF}">
      <dgm:prSet/>
      <dgm:spPr/>
      <dgm:t>
        <a:bodyPr/>
        <a:lstStyle/>
        <a:p>
          <a:endParaRPr lang="en-US" sz="2200"/>
        </a:p>
      </dgm:t>
    </dgm:pt>
    <dgm:pt modelId="{01EC41CD-01A4-CC48-9FA4-2DBA8F8349BC}" type="pres">
      <dgm:prSet presAssocID="{A7AEE1CA-67D5-CC41-B05B-4E39DF1D45BE}" presName="Name0" presStyleCnt="0">
        <dgm:presLayoutVars>
          <dgm:dir/>
          <dgm:animLvl val="lvl"/>
          <dgm:resizeHandles val="exact"/>
        </dgm:presLayoutVars>
      </dgm:prSet>
      <dgm:spPr/>
    </dgm:pt>
    <dgm:pt modelId="{8F51164B-214A-1D49-BC2B-1B038FBD2848}" type="pres">
      <dgm:prSet presAssocID="{6671867E-73EC-C741-8C90-4FD18181B0F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BF9079A-37D6-7F48-85FD-80026FE654DD}" type="pres">
      <dgm:prSet presAssocID="{DFC4E945-3F88-4349-A1A0-8AC22C75924A}" presName="parTxOnlySpace" presStyleCnt="0"/>
      <dgm:spPr/>
    </dgm:pt>
    <dgm:pt modelId="{4312CB74-1D99-D741-BB9A-5070A2E536CC}" type="pres">
      <dgm:prSet presAssocID="{5CD8517B-F3D0-8B44-8C86-B3AD8D5071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DBF3AB8-99DC-DD4A-B31E-2A1D63CD5681}" type="pres">
      <dgm:prSet presAssocID="{5109CF2E-0CDF-A449-B0FE-87CD317714F6}" presName="parTxOnlySpace" presStyleCnt="0"/>
      <dgm:spPr/>
    </dgm:pt>
    <dgm:pt modelId="{1610CFDE-05CF-C34B-BAAE-AFBBBF35810E}" type="pres">
      <dgm:prSet presAssocID="{92CE0F69-FE3E-1E49-A558-98688FED59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4E71D1A-A6A7-094C-A4C0-545D8410BF53}" type="pres">
      <dgm:prSet presAssocID="{4FABC72F-44CA-E84B-BF7E-2D9B09164D1E}" presName="parTxOnlySpace" presStyleCnt="0"/>
      <dgm:spPr/>
    </dgm:pt>
    <dgm:pt modelId="{0A223C66-A143-DF4B-BC3F-6D4A1ABD2C17}" type="pres">
      <dgm:prSet presAssocID="{DF277FF7-4E75-B047-B6EB-12B61ED527D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8F000C-F0C8-654F-8EA4-A5456F6E5652}" type="presOf" srcId="{92CE0F69-FE3E-1E49-A558-98688FED5920}" destId="{1610CFDE-05CF-C34B-BAAE-AFBBBF35810E}" srcOrd="0" destOrd="0" presId="urn:microsoft.com/office/officeart/2005/8/layout/chevron1"/>
    <dgm:cxn modelId="{F35A1312-3876-5D47-AF49-1A540B4193FE}" type="presOf" srcId="{DF277FF7-4E75-B047-B6EB-12B61ED527D6}" destId="{0A223C66-A143-DF4B-BC3F-6D4A1ABD2C17}" srcOrd="0" destOrd="0" presId="urn:microsoft.com/office/officeart/2005/8/layout/chevron1"/>
    <dgm:cxn modelId="{89924819-03BF-004B-A037-C7550758175D}" srcId="{A7AEE1CA-67D5-CC41-B05B-4E39DF1D45BE}" destId="{5CD8517B-F3D0-8B44-8C86-B3AD8D5071FB}" srcOrd="1" destOrd="0" parTransId="{F26062F3-37A4-5A40-9194-6421FFFD8D3F}" sibTransId="{5109CF2E-0CDF-A449-B0FE-87CD317714F6}"/>
    <dgm:cxn modelId="{5292794E-03AE-3846-A946-4DEA4020A02D}" srcId="{A7AEE1CA-67D5-CC41-B05B-4E39DF1D45BE}" destId="{6671867E-73EC-C741-8C90-4FD18181B0F5}" srcOrd="0" destOrd="0" parTransId="{261AD577-6E1C-6749-8A15-713FEF4065E9}" sibTransId="{DFC4E945-3F88-4349-A1A0-8AC22C75924A}"/>
    <dgm:cxn modelId="{01A65D76-226F-3A40-8B20-3C8550F89C45}" srcId="{A7AEE1CA-67D5-CC41-B05B-4E39DF1D45BE}" destId="{92CE0F69-FE3E-1E49-A558-98688FED5920}" srcOrd="2" destOrd="0" parTransId="{95F5CBC7-6930-CA4B-8749-3B992BC8DDF0}" sibTransId="{4FABC72F-44CA-E84B-BF7E-2D9B09164D1E}"/>
    <dgm:cxn modelId="{4FD4F09E-EFE6-AC4C-A4B6-1184CF21A7F8}" type="presOf" srcId="{6671867E-73EC-C741-8C90-4FD18181B0F5}" destId="{8F51164B-214A-1D49-BC2B-1B038FBD2848}" srcOrd="0" destOrd="0" presId="urn:microsoft.com/office/officeart/2005/8/layout/chevron1"/>
    <dgm:cxn modelId="{E33C82A1-68CF-2045-9D80-6252B9198DA5}" type="presOf" srcId="{A7AEE1CA-67D5-CC41-B05B-4E39DF1D45BE}" destId="{01EC41CD-01A4-CC48-9FA4-2DBA8F8349BC}" srcOrd="0" destOrd="0" presId="urn:microsoft.com/office/officeart/2005/8/layout/chevron1"/>
    <dgm:cxn modelId="{BFBFE6AD-65B8-4D45-AF10-A890F81F4ECF}" srcId="{A7AEE1CA-67D5-CC41-B05B-4E39DF1D45BE}" destId="{DF277FF7-4E75-B047-B6EB-12B61ED527D6}" srcOrd="3" destOrd="0" parTransId="{BFFEE9D8-4BFF-9A49-A3C7-4613E70AFDEA}" sibTransId="{020E6DCC-39E2-F740-8941-D3953D404B58}"/>
    <dgm:cxn modelId="{6D372EB3-91A7-7D42-B941-8E587214A113}" type="presOf" srcId="{5CD8517B-F3D0-8B44-8C86-B3AD8D5071FB}" destId="{4312CB74-1D99-D741-BB9A-5070A2E536CC}" srcOrd="0" destOrd="0" presId="urn:microsoft.com/office/officeart/2005/8/layout/chevron1"/>
    <dgm:cxn modelId="{6DFA562F-14C9-DD49-9C93-C4B299CB75B0}" type="presParOf" srcId="{01EC41CD-01A4-CC48-9FA4-2DBA8F8349BC}" destId="{8F51164B-214A-1D49-BC2B-1B038FBD2848}" srcOrd="0" destOrd="0" presId="urn:microsoft.com/office/officeart/2005/8/layout/chevron1"/>
    <dgm:cxn modelId="{0C8EEC90-7630-BA45-906F-D15589E79A71}" type="presParOf" srcId="{01EC41CD-01A4-CC48-9FA4-2DBA8F8349BC}" destId="{9BF9079A-37D6-7F48-85FD-80026FE654DD}" srcOrd="1" destOrd="0" presId="urn:microsoft.com/office/officeart/2005/8/layout/chevron1"/>
    <dgm:cxn modelId="{7E11C767-BF75-5A46-A7A7-AFA94B25FACA}" type="presParOf" srcId="{01EC41CD-01A4-CC48-9FA4-2DBA8F8349BC}" destId="{4312CB74-1D99-D741-BB9A-5070A2E536CC}" srcOrd="2" destOrd="0" presId="urn:microsoft.com/office/officeart/2005/8/layout/chevron1"/>
    <dgm:cxn modelId="{A4A6E407-668D-C347-9994-7EB5610C821A}" type="presParOf" srcId="{01EC41CD-01A4-CC48-9FA4-2DBA8F8349BC}" destId="{9DBF3AB8-99DC-DD4A-B31E-2A1D63CD5681}" srcOrd="3" destOrd="0" presId="urn:microsoft.com/office/officeart/2005/8/layout/chevron1"/>
    <dgm:cxn modelId="{D3DDE69C-FD60-B74C-8E4A-89B0B965782D}" type="presParOf" srcId="{01EC41CD-01A4-CC48-9FA4-2DBA8F8349BC}" destId="{1610CFDE-05CF-C34B-BAAE-AFBBBF35810E}" srcOrd="4" destOrd="0" presId="urn:microsoft.com/office/officeart/2005/8/layout/chevron1"/>
    <dgm:cxn modelId="{54642F03-47E3-EE45-8292-A70C0C5C85DB}" type="presParOf" srcId="{01EC41CD-01A4-CC48-9FA4-2DBA8F8349BC}" destId="{F4E71D1A-A6A7-094C-A4C0-545D8410BF53}" srcOrd="5" destOrd="0" presId="urn:microsoft.com/office/officeart/2005/8/layout/chevron1"/>
    <dgm:cxn modelId="{68845C8B-5D73-CA4E-85C0-48CD22926CCF}" type="presParOf" srcId="{01EC41CD-01A4-CC48-9FA4-2DBA8F8349BC}" destId="{0A223C66-A143-DF4B-BC3F-6D4A1ABD2C17}" srcOrd="6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1164B-214A-1D49-BC2B-1B038FBD2848}">
      <dsp:nvSpPr>
        <dsp:cNvPr id="0" name=""/>
        <dsp:cNvSpPr/>
      </dsp:nvSpPr>
      <dsp:spPr>
        <a:xfrm>
          <a:off x="5153" y="1706137"/>
          <a:ext cx="3000074" cy="120002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Interpretation of results</a:t>
          </a:r>
          <a:endParaRPr lang="en-US" sz="2200" kern="1200"/>
        </a:p>
      </dsp:txBody>
      <dsp:txXfrm>
        <a:off x="605168" y="1706137"/>
        <a:ext cx="1800045" cy="1200029"/>
      </dsp:txXfrm>
    </dsp:sp>
    <dsp:sp modelId="{4312CB74-1D99-D741-BB9A-5070A2E536CC}">
      <dsp:nvSpPr>
        <dsp:cNvPr id="0" name=""/>
        <dsp:cNvSpPr/>
      </dsp:nvSpPr>
      <dsp:spPr>
        <a:xfrm>
          <a:off x="2705221" y="1706137"/>
          <a:ext cx="3000074" cy="120002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SGMA intergration</a:t>
          </a:r>
          <a:endParaRPr lang="en-US" sz="2200" kern="1200"/>
        </a:p>
      </dsp:txBody>
      <dsp:txXfrm>
        <a:off x="3305236" y="1706137"/>
        <a:ext cx="1800045" cy="1200029"/>
      </dsp:txXfrm>
    </dsp:sp>
    <dsp:sp modelId="{1610CFDE-05CF-C34B-BAAE-AFBBBF35810E}">
      <dsp:nvSpPr>
        <dsp:cNvPr id="0" name=""/>
        <dsp:cNvSpPr/>
      </dsp:nvSpPr>
      <dsp:spPr>
        <a:xfrm>
          <a:off x="5405288" y="1706137"/>
          <a:ext cx="3000074" cy="120002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Final Report</a:t>
          </a:r>
        </a:p>
      </dsp:txBody>
      <dsp:txXfrm>
        <a:off x="6005303" y="1706137"/>
        <a:ext cx="1800045" cy="1200029"/>
      </dsp:txXfrm>
    </dsp:sp>
    <dsp:sp modelId="{0A223C66-A143-DF4B-BC3F-6D4A1ABD2C17}">
      <dsp:nvSpPr>
        <dsp:cNvPr id="0" name=""/>
        <dsp:cNvSpPr/>
      </dsp:nvSpPr>
      <dsp:spPr>
        <a:xfrm>
          <a:off x="8105356" y="1706137"/>
          <a:ext cx="3000074" cy="1200029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rial"/>
            </a:rPr>
            <a:t>Final Presentation/Showcase</a:t>
          </a:r>
          <a:endParaRPr lang="en-US" sz="2200" kern="1200"/>
        </a:p>
      </dsp:txBody>
      <dsp:txXfrm>
        <a:off x="8705371" y="1706137"/>
        <a:ext cx="1800045" cy="1200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62B8F-6479-9846-B6E0-5BFDD9E7D2A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FC925-6B40-5446-9E99-ACF16AD9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2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Pump hydraulic power equation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C925-6B40-5446-9E99-ACF16AD9E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27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other things we can add…</a:t>
            </a:r>
          </a:p>
        </p:txBody>
      </p:sp>
    </p:spTree>
    <p:extLst>
      <p:ext uri="{BB962C8B-B14F-4D97-AF65-F5344CB8AC3E}">
        <p14:creationId xmlns:p14="http://schemas.microsoft.com/office/powerpoint/2010/main" val="269832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3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3183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672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83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9881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/>
          <a:srcRect/>
          <a:stretch/>
        </p:blipFill>
        <p:spPr>
          <a:xfrm flipH="1">
            <a:off x="4159566" y="0"/>
            <a:ext cx="80324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828606" y="-227635"/>
            <a:ext cx="4852171" cy="7228606"/>
          </a:xfrm>
          <a:prstGeom prst="rect">
            <a:avLst/>
          </a:prstGeom>
          <a:solidFill>
            <a:schemeClr val="accent1">
              <a:lumMod val="50000"/>
              <a:alpha val="85098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27480" y="4474237"/>
            <a:ext cx="6599843" cy="12419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lt1"/>
                </a:solidFill>
                <a:latin typeface="Livvic"/>
              </a:rPr>
              <a:t>Prepared by: Team #25</a:t>
            </a: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Livvic"/>
              </a:rPr>
              <a:t>Matthew Chen, Ava Lancaster, Lily Langes, and Fatima Segoviano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386100" y="1898799"/>
            <a:ext cx="6123200" cy="23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000" dirty="0">
                <a:solidFill>
                  <a:schemeClr val="lt1"/>
                </a:solidFill>
              </a:rPr>
              <a:t>Flood-MAR Update Presentation</a:t>
            </a:r>
            <a:endParaRPr sz="6000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71231B-BA42-3F0C-941C-32290678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18" y="711677"/>
            <a:ext cx="3598750" cy="770400"/>
          </a:xfr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43FD20-C547-5818-4CC3-DAB70AD88433}"/>
                  </a:ext>
                </a:extLst>
              </p:cNvPr>
              <p:cNvSpPr txBox="1"/>
              <p:nvPr/>
            </p:nvSpPr>
            <p:spPr>
              <a:xfrm>
                <a:off x="572418" y="1791222"/>
                <a:ext cx="11227100" cy="38499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2"/>
                    </a:solidFill>
                    <a:latin typeface="Livvic"/>
                    <a:cs typeface="Calibri"/>
                  </a:rPr>
                  <a:t>Compute water year annual averages from the monthly DWR data 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2"/>
                    </a:solidFill>
                    <a:latin typeface="Livvic"/>
                    <a:cs typeface="Calibri"/>
                  </a:rPr>
                  <a:t>Analyze and plot basin-wide spatial averages and for various special management zones 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>
                    <a:solidFill>
                      <a:schemeClr val="accent2"/>
                    </a:solidFill>
                    <a:latin typeface="Livvic"/>
                    <a:cs typeface="Calibri"/>
                  </a:rPr>
                  <a:t>Calculate </a:t>
                </a:r>
                <a:r>
                  <a:rPr lang="en-US" sz="3200" dirty="0">
                    <a:solidFill>
                      <a:schemeClr val="accent2"/>
                    </a:solidFill>
                    <a:latin typeface="Livvic"/>
                    <a:cs typeface="Calibri"/>
                  </a:rPr>
                  <a:t>groundwater pumping costs using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𝜌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𝑔h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  <a:latin typeface="Livvic"/>
                  <a:cs typeface="Calibri"/>
                </a:endParaRPr>
              </a:p>
              <a:p>
                <a:endParaRPr lang="en-US" dirty="0">
                  <a:cs typeface="Arial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43FD20-C547-5818-4CC3-DAB70AD8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8" y="1791222"/>
                <a:ext cx="11227100" cy="3849900"/>
              </a:xfrm>
              <a:prstGeom prst="rect">
                <a:avLst/>
              </a:prstGeom>
              <a:blipFill>
                <a:blip r:embed="rId3"/>
                <a:stretch>
                  <a:fillRect l="-1249" t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2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5D647AA-F77B-7249-9874-41187F62DE21}"/>
              </a:ext>
            </a:extLst>
          </p:cNvPr>
          <p:cNvGrpSpPr/>
          <p:nvPr/>
        </p:nvGrpSpPr>
        <p:grpSpPr>
          <a:xfrm>
            <a:off x="431031" y="1489247"/>
            <a:ext cx="11570499" cy="4422188"/>
            <a:chOff x="411594" y="1116935"/>
            <a:chExt cx="8797947" cy="3316641"/>
          </a:xfrm>
        </p:grpSpPr>
        <p:pic>
          <p:nvPicPr>
            <p:cNvPr id="3077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58E73352-57C4-6840-A34D-8C3095EA0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94" y="1116935"/>
              <a:ext cx="4160406" cy="3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B6378D4F-F488-844E-A8FF-A8D47DB71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018" y="1116935"/>
              <a:ext cx="4480523" cy="331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671231B-BA42-3F0C-941C-32290678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17" y="561365"/>
            <a:ext cx="8107531" cy="770400"/>
          </a:xfr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Metric: Water Supply Reliability</a:t>
            </a:r>
          </a:p>
        </p:txBody>
      </p:sp>
    </p:spTree>
    <p:extLst>
      <p:ext uri="{BB962C8B-B14F-4D97-AF65-F5344CB8AC3E}">
        <p14:creationId xmlns:p14="http://schemas.microsoft.com/office/powerpoint/2010/main" val="16009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7F5439-AB0F-D14D-8516-EFD35DE88A8E}"/>
              </a:ext>
            </a:extLst>
          </p:cNvPr>
          <p:cNvGrpSpPr/>
          <p:nvPr/>
        </p:nvGrpSpPr>
        <p:grpSpPr>
          <a:xfrm>
            <a:off x="200122" y="1711807"/>
            <a:ext cx="11791756" cy="4470877"/>
            <a:chOff x="300183" y="1433150"/>
            <a:chExt cx="8543634" cy="3203863"/>
          </a:xfrm>
        </p:grpSpPr>
        <p:pic>
          <p:nvPicPr>
            <p:cNvPr id="4101" name="Picture 5" descr="Chart&#10;&#10;Description automatically generated">
              <a:extLst>
                <a:ext uri="{FF2B5EF4-FFF2-40B4-BE49-F238E27FC236}">
                  <a16:creationId xmlns:a16="http://schemas.microsoft.com/office/drawing/2014/main" id="{0D4CDB15-17AD-654E-8D80-346C2E09F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83" y="1433150"/>
              <a:ext cx="4271817" cy="320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0CB76348-C088-BB40-90BD-3A6B65610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433150"/>
              <a:ext cx="4271817" cy="320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A020F9C-5E83-4E4A-8E5B-90F7D5909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20" y="662790"/>
            <a:ext cx="6767108" cy="7704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Metric: Subsidence Zones</a:t>
            </a:r>
          </a:p>
        </p:txBody>
      </p:sp>
    </p:spTree>
    <p:extLst>
      <p:ext uri="{BB962C8B-B14F-4D97-AF65-F5344CB8AC3E}">
        <p14:creationId xmlns:p14="http://schemas.microsoft.com/office/powerpoint/2010/main" val="104322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CDA4-CE08-D94B-BE94-0CFB0FB5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440905"/>
            <a:ext cx="11734800" cy="7704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Metric: Groundwater Dependent Communities 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BBEC2-4508-CB47-BA77-2F554B8A6B8E}"/>
              </a:ext>
            </a:extLst>
          </p:cNvPr>
          <p:cNvGrpSpPr/>
          <p:nvPr/>
        </p:nvGrpSpPr>
        <p:grpSpPr>
          <a:xfrm>
            <a:off x="86208" y="1564024"/>
            <a:ext cx="11936459" cy="4669915"/>
            <a:chOff x="73892" y="1084693"/>
            <a:chExt cx="8760689" cy="3264478"/>
          </a:xfrm>
        </p:grpSpPr>
        <p:pic>
          <p:nvPicPr>
            <p:cNvPr id="4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12884563-0826-9E4F-984B-197AD1B8B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2" y="1084694"/>
              <a:ext cx="4352636" cy="3264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33A1010D-1187-3545-92B2-E6490C908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084693"/>
              <a:ext cx="4262581" cy="3264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298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CDA4-CE08-D94B-BE94-0CFB0FB5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065" y="769805"/>
            <a:ext cx="9593835" cy="7704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Metric: Disadvantaged Communities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0FCD70-18C8-EC49-B77C-1B46352FECCD}"/>
              </a:ext>
            </a:extLst>
          </p:cNvPr>
          <p:cNvGrpSpPr/>
          <p:nvPr/>
        </p:nvGrpSpPr>
        <p:grpSpPr>
          <a:xfrm>
            <a:off x="135982" y="1736437"/>
            <a:ext cx="11920037" cy="4530433"/>
            <a:chOff x="355601" y="1131453"/>
            <a:chExt cx="8584427" cy="3162299"/>
          </a:xfrm>
        </p:grpSpPr>
        <p:pic>
          <p:nvPicPr>
            <p:cNvPr id="4" name="Picture 6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82DE0E63-F157-C44B-8465-946F8E546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1" y="1131453"/>
              <a:ext cx="4216399" cy="316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147F357B-6AA5-E44B-B645-720424230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630" y="1131453"/>
              <a:ext cx="4216398" cy="316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457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CDA4-CE08-D94B-BE94-0CFB0FB5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149" y="552164"/>
            <a:ext cx="5833239" cy="7704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Metric: Pumping Cost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E59760-E42B-974F-B497-442AF6A4E433}"/>
              </a:ext>
            </a:extLst>
          </p:cNvPr>
          <p:cNvGrpSpPr/>
          <p:nvPr/>
        </p:nvGrpSpPr>
        <p:grpSpPr>
          <a:xfrm>
            <a:off x="-1" y="1785699"/>
            <a:ext cx="12192001" cy="3694544"/>
            <a:chOff x="0" y="1458953"/>
            <a:chExt cx="9144000" cy="2474581"/>
          </a:xfrm>
        </p:grpSpPr>
        <p:pic>
          <p:nvPicPr>
            <p:cNvPr id="4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FE0E713E-C154-504E-8A77-FAA7DA1C1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8955"/>
              <a:ext cx="3299441" cy="247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2" descr="Chart, histogram&#10;&#10;Description automatically generated">
              <a:extLst>
                <a:ext uri="{FF2B5EF4-FFF2-40B4-BE49-F238E27FC236}">
                  <a16:creationId xmlns:a16="http://schemas.microsoft.com/office/drawing/2014/main" id="{F6F22610-CE47-B649-9E1F-219C88C6B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344" y="1458954"/>
              <a:ext cx="3212714" cy="247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 descr="Chart, histogram&#10;&#10;Description automatically generated">
              <a:extLst>
                <a:ext uri="{FF2B5EF4-FFF2-40B4-BE49-F238E27FC236}">
                  <a16:creationId xmlns:a16="http://schemas.microsoft.com/office/drawing/2014/main" id="{E9E776C0-C32B-524F-94D5-785900385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287" y="1458953"/>
              <a:ext cx="3212713" cy="2474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064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D897-0CA0-694E-A34F-B19B43969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599" y="954505"/>
            <a:ext cx="5812848" cy="71858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Moving Forward Plan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3EABE2-3D13-024F-85A1-FCCF39ABE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719968"/>
              </p:ext>
            </p:extLst>
          </p:nvPr>
        </p:nvGraphicFramePr>
        <p:xfrm>
          <a:off x="713984" y="1673093"/>
          <a:ext cx="11110585" cy="46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90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 rotWithShape="1">
          <a:blip r:embed="rId3"/>
          <a:srcRect t="38129"/>
          <a:stretch/>
        </p:blipFill>
        <p:spPr>
          <a:xfrm>
            <a:off x="0" y="0"/>
            <a:ext cx="12191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5074532" y="2041742"/>
            <a:ext cx="3476400" cy="93519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sz="4000">
                <a:solidFill>
                  <a:schemeClr val="lt1"/>
                </a:solidFill>
              </a:rPr>
              <a:t>THANK YOU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22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Catamaran Light</vt:lpstr>
      <vt:lpstr>Fira Sans Extra Condensed Medium</vt:lpstr>
      <vt:lpstr>Livvic</vt:lpstr>
      <vt:lpstr>Engineering Project Proposal by Slidesgo</vt:lpstr>
      <vt:lpstr>Flood-MAR Update Presentation</vt:lpstr>
      <vt:lpstr>Methodology</vt:lpstr>
      <vt:lpstr>Metric: Water Supply Reliability</vt:lpstr>
      <vt:lpstr>Metric: Subsidence Zones</vt:lpstr>
      <vt:lpstr>Metric: Groundwater Dependent Communities </vt:lpstr>
      <vt:lpstr>Metric: Disadvantaged Communities</vt:lpstr>
      <vt:lpstr>Metric: Pumping Cost </vt:lpstr>
      <vt:lpstr>Moving Forward Plan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Flood-MAR Update Presentation</dc:title>
  <dc:creator>Fatima Segoviano Perez</dc:creator>
  <cp:lastModifiedBy>Matthew Chen</cp:lastModifiedBy>
  <cp:revision>52</cp:revision>
  <dcterms:created xsi:type="dcterms:W3CDTF">2022-04-13T16:06:04Z</dcterms:created>
  <dcterms:modified xsi:type="dcterms:W3CDTF">2022-04-18T23:45:19Z</dcterms:modified>
</cp:coreProperties>
</file>